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56" r:id="rId5"/>
    <p:sldId id="257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94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64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64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22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893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69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05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93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288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14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72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B9F51-CF68-43EB-B200-B3A06026F413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E1625-5F7E-4211-A435-3B557B97A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15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3509" y="124835"/>
            <a:ext cx="7772400" cy="98352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7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Асфальтобетонные заводы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328" y="872837"/>
            <a:ext cx="8451272" cy="5985163"/>
          </a:xfrm>
        </p:spPr>
        <p:txBody>
          <a:bodyPr>
            <a:noAutofit/>
          </a:bodyPr>
          <a:lstStyle/>
          <a:p>
            <a:pPr indent="468000"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выполняемых на АБЗ технологических и обеспечивающих операций включает: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операции (комплекс операций) по приготовлению смесей, включая предварительное дозирование минеральных материалов, нагрев и сушку минеральных материалов, сортировку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грохочение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кратковременное хранение нагретых каменных материалов, точное дозирование минеральных материалов, битума или другого специального вяжущего, минерального порошка и добавок, смешение составляющих в мешалке и выгрузка из мешалки готовой (товарной) асфальтобетонной смеси;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операции по приему, хранению и подаче в бункеры по фракциям каменных материалов, а при необходимости получение на АБЗ необходимых по крупности фракций щебня и песка путем дробления и сортировки более крупных фракций щебня;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операции по приему, хранению, нагреву и подаче в дозаторы битума;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операции по приему, хранению и подаче в дозатор минерального порошка (заполнителя);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операции по приему, хранению, нагреву и подаче в дозатор поверхностно-активных веществ (ПАВ);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операции по складированию, кратковременному хранению и отгрузке готовой асфальтобетонной смеси.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770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68000" algn="just">
              <a:lnSpc>
                <a:spcPct val="100000"/>
              </a:lnSpc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всего комплекса технологических операций в состав АБЗ входит следующее технологическое оборудование: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асфальтосмесительные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устройства для каменных материалов, площадки для их хранения и машины для их подачи в бункеры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асфальтосмесительных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установок;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устройства для битума, хранилища (емкости) для битума,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битумонагревательное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оборудование, битумные насосы;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устройства и площадки для бочек с ПАВ или емкости для ПАВ, нагреватели для ПАВ и насосы для их подачи к смесителю;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приемные устройства и емкости для хранения минерального порошка и насосы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пневмосистемы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подачи его к смесителю;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загрузочное устройство (скип или элеватор) готовой смеси, бункеры накопители готовой смеси;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дробильно-сортировочное оборудование для получения требуемых фракций щебня и песка.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92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609600"/>
            <a:ext cx="8376805" cy="55673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основного технологического оборудования в состав АБЗ могут входить: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для приготовления и хранения битумных эмульсий;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хранилища топлива (газа, дизтоплива или мазута);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постройки административно-бытового назначения;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электроэнергетического обеспечения;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котельные;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компрессорные станции;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водопроводное хозяйство;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сети электро-, тепло- и водоснабжения;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ремонтная мастерская;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материально-технический склад.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9287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203848" y="1556792"/>
            <a:ext cx="2808312" cy="6480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Классификационные признаки АБЗ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267744" y="1988840"/>
            <a:ext cx="50405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372200" y="2132856"/>
            <a:ext cx="504056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51522" y="2636912"/>
            <a:ext cx="1370459" cy="5040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Мобильность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1520" y="3284984"/>
            <a:ext cx="1331640" cy="2880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стационарные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3861048"/>
            <a:ext cx="1331640" cy="43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/>
              <a:t>полу-стационарные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4437112"/>
            <a:ext cx="1331640" cy="43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err="1"/>
              <a:t>передвижые</a:t>
            </a:r>
            <a:endParaRPr lang="ru-RU" sz="1400" dirty="0"/>
          </a:p>
        </p:txBody>
      </p:sp>
      <p:cxnSp>
        <p:nvCxnSpPr>
          <p:cNvPr id="21" name="Shape 20"/>
          <p:cNvCxnSpPr>
            <a:stCxn id="15" idx="1"/>
          </p:cNvCxnSpPr>
          <p:nvPr/>
        </p:nvCxnSpPr>
        <p:spPr>
          <a:xfrm rot="10800000" flipV="1">
            <a:off x="107504" y="2888940"/>
            <a:ext cx="144016" cy="1764196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16" idx="1"/>
          </p:cNvCxnSpPr>
          <p:nvPr/>
        </p:nvCxnSpPr>
        <p:spPr>
          <a:xfrm>
            <a:off x="107504" y="3429000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07504" y="4005064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07504" y="4653136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835696" y="2636912"/>
            <a:ext cx="864096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Тип смеси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835696" y="3645024"/>
            <a:ext cx="936104" cy="3600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горячие</a:t>
            </a:r>
            <a:endParaRPr lang="ru-RU" sz="1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835696" y="4437112"/>
            <a:ext cx="1080120" cy="3600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холодные</a:t>
            </a:r>
            <a:endParaRPr lang="ru-RU" sz="1400" dirty="0"/>
          </a:p>
        </p:txBody>
      </p:sp>
      <p:cxnSp>
        <p:nvCxnSpPr>
          <p:cNvPr id="32" name="Shape 31"/>
          <p:cNvCxnSpPr>
            <a:stCxn id="27" idx="1"/>
          </p:cNvCxnSpPr>
          <p:nvPr/>
        </p:nvCxnSpPr>
        <p:spPr>
          <a:xfrm rot="10800000" flipV="1">
            <a:off x="1691680" y="2996952"/>
            <a:ext cx="144016" cy="1656184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1691680" y="4653136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691680" y="3861048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4499992" y="2276872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3131840" y="2636912"/>
            <a:ext cx="1296144" cy="7920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Компоновка </a:t>
            </a:r>
            <a:r>
              <a:rPr lang="ru-RU" sz="1400" dirty="0" err="1"/>
              <a:t>оборудо</a:t>
            </a:r>
            <a:r>
              <a:rPr lang="ru-RU" sz="1400" dirty="0"/>
              <a:t>-</a:t>
            </a:r>
          </a:p>
          <a:p>
            <a:pPr algn="ctr"/>
            <a:r>
              <a:rPr lang="ru-RU" sz="1400" dirty="0" err="1"/>
              <a:t>вания</a:t>
            </a:r>
            <a:endParaRPr lang="ru-RU" sz="1400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3131840" y="3645024"/>
            <a:ext cx="1080120" cy="3600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партерная</a:t>
            </a:r>
            <a:endParaRPr lang="ru-RU" sz="14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3131840" y="4509120"/>
            <a:ext cx="1152128" cy="36004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башенная</a:t>
            </a:r>
            <a:endParaRPr lang="ru-RU" sz="1400" dirty="0"/>
          </a:p>
        </p:txBody>
      </p:sp>
      <p:cxnSp>
        <p:nvCxnSpPr>
          <p:cNvPr id="69" name="Shape 68"/>
          <p:cNvCxnSpPr>
            <a:stCxn id="66" idx="1"/>
          </p:cNvCxnSpPr>
          <p:nvPr/>
        </p:nvCxnSpPr>
        <p:spPr>
          <a:xfrm rot="10800000" flipV="1">
            <a:off x="2987824" y="3032956"/>
            <a:ext cx="144016" cy="1620180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2987824" y="4653136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2987824" y="3861048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Прямоугольник 93"/>
          <p:cNvSpPr/>
          <p:nvPr/>
        </p:nvSpPr>
        <p:spPr>
          <a:xfrm>
            <a:off x="4608512" y="2636912"/>
            <a:ext cx="1080120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Способ </a:t>
            </a:r>
            <a:r>
              <a:rPr lang="ru-RU" sz="1400" dirty="0" err="1"/>
              <a:t>приготов-ления</a:t>
            </a:r>
            <a:endParaRPr lang="ru-RU" sz="1400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4608512" y="3573016"/>
            <a:ext cx="1224136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свободное </a:t>
            </a:r>
            <a:r>
              <a:rPr lang="ru-RU" sz="1400" dirty="0" err="1"/>
              <a:t>перемеши-вание</a:t>
            </a:r>
            <a:endParaRPr lang="ru-RU" sz="1400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4608512" y="4365104"/>
            <a:ext cx="1296144" cy="10081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принуди-</a:t>
            </a:r>
          </a:p>
          <a:p>
            <a:pPr algn="ctr"/>
            <a:r>
              <a:rPr lang="ru-RU" sz="1400" dirty="0"/>
              <a:t>тельное </a:t>
            </a:r>
            <a:r>
              <a:rPr lang="ru-RU" sz="1400" dirty="0" err="1"/>
              <a:t>перемеши</a:t>
            </a:r>
            <a:r>
              <a:rPr lang="ru-RU" sz="1400" dirty="0"/>
              <a:t>-</a:t>
            </a:r>
          </a:p>
          <a:p>
            <a:pPr algn="ctr"/>
            <a:r>
              <a:rPr lang="ru-RU" sz="1400" dirty="0" err="1"/>
              <a:t>вание</a:t>
            </a:r>
            <a:endParaRPr lang="ru-RU" sz="1400" dirty="0"/>
          </a:p>
        </p:txBody>
      </p:sp>
      <p:cxnSp>
        <p:nvCxnSpPr>
          <p:cNvPr id="97" name="Shape 96"/>
          <p:cNvCxnSpPr>
            <a:stCxn id="94" idx="1"/>
          </p:cNvCxnSpPr>
          <p:nvPr/>
        </p:nvCxnSpPr>
        <p:spPr>
          <a:xfrm rot="10800000" flipV="1">
            <a:off x="4464496" y="2996952"/>
            <a:ext cx="144016" cy="1656184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>
            <a:off x="4464496" y="4653136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>
            <a:off x="4464496" y="3861048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 99"/>
          <p:cNvSpPr/>
          <p:nvPr/>
        </p:nvSpPr>
        <p:spPr>
          <a:xfrm>
            <a:off x="6120680" y="2492896"/>
            <a:ext cx="1296144" cy="7920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Степень </a:t>
            </a:r>
            <a:r>
              <a:rPr lang="ru-RU" sz="1400" dirty="0" err="1"/>
              <a:t>автомати-зации</a:t>
            </a:r>
            <a:endParaRPr lang="ru-RU" sz="1400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6120680" y="3501008"/>
            <a:ext cx="1368152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полностью</a:t>
            </a:r>
          </a:p>
          <a:p>
            <a:pPr algn="ctr"/>
            <a:r>
              <a:rPr lang="ru-RU" sz="1400" dirty="0" err="1"/>
              <a:t>автомати-зированные</a:t>
            </a:r>
            <a:endParaRPr lang="ru-RU" sz="1400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6120680" y="4365104"/>
            <a:ext cx="1440160" cy="7920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комплексно</a:t>
            </a:r>
          </a:p>
          <a:p>
            <a:pPr algn="ctr"/>
            <a:r>
              <a:rPr lang="ru-RU" sz="1400" dirty="0" err="1"/>
              <a:t>автомати-зированные</a:t>
            </a:r>
            <a:endParaRPr lang="ru-RU" sz="1400" dirty="0"/>
          </a:p>
        </p:txBody>
      </p:sp>
      <p:cxnSp>
        <p:nvCxnSpPr>
          <p:cNvPr id="103" name="Shape 102"/>
          <p:cNvCxnSpPr>
            <a:stCxn id="100" idx="1"/>
          </p:cNvCxnSpPr>
          <p:nvPr/>
        </p:nvCxnSpPr>
        <p:spPr>
          <a:xfrm rot="10800000" flipV="1">
            <a:off x="5976664" y="2888940"/>
            <a:ext cx="144016" cy="2700300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>
            <a:off x="5976664" y="4509120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>
            <a:off x="5976664" y="3717032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Прямоугольник 113"/>
          <p:cNvSpPr/>
          <p:nvPr/>
        </p:nvSpPr>
        <p:spPr>
          <a:xfrm>
            <a:off x="6120680" y="5301208"/>
            <a:ext cx="1440160" cy="7920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частично</a:t>
            </a:r>
          </a:p>
          <a:p>
            <a:pPr algn="ctr"/>
            <a:r>
              <a:rPr lang="ru-RU" sz="1400" dirty="0" err="1"/>
              <a:t>автомати-зированные</a:t>
            </a:r>
            <a:endParaRPr lang="ru-RU" sz="1400" dirty="0"/>
          </a:p>
        </p:txBody>
      </p:sp>
      <p:cxnSp>
        <p:nvCxnSpPr>
          <p:cNvPr id="116" name="Прямая со стрелкой 115"/>
          <p:cNvCxnSpPr/>
          <p:nvPr/>
        </p:nvCxnSpPr>
        <p:spPr>
          <a:xfrm>
            <a:off x="5976664" y="5589240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Прямоугольник 120"/>
          <p:cNvSpPr/>
          <p:nvPr/>
        </p:nvSpPr>
        <p:spPr>
          <a:xfrm>
            <a:off x="7740352" y="2492896"/>
            <a:ext cx="1080120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Выдача замеса</a:t>
            </a:r>
            <a:endParaRPr lang="ru-RU" sz="1400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740352" y="3429000"/>
            <a:ext cx="1224136" cy="7200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циклического действия</a:t>
            </a:r>
            <a:endParaRPr lang="ru-RU" sz="1400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7740352" y="4221088"/>
            <a:ext cx="1296144" cy="10081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непрерывного действия</a:t>
            </a:r>
            <a:endParaRPr lang="ru-RU" sz="1400" dirty="0"/>
          </a:p>
        </p:txBody>
      </p:sp>
      <p:cxnSp>
        <p:nvCxnSpPr>
          <p:cNvPr id="125" name="Прямая со стрелкой 124"/>
          <p:cNvCxnSpPr/>
          <p:nvPr/>
        </p:nvCxnSpPr>
        <p:spPr>
          <a:xfrm>
            <a:off x="7596336" y="4509120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 стрелкой 125"/>
          <p:cNvCxnSpPr/>
          <p:nvPr/>
        </p:nvCxnSpPr>
        <p:spPr>
          <a:xfrm>
            <a:off x="7596336" y="3717032"/>
            <a:ext cx="1440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hape 150"/>
          <p:cNvCxnSpPr>
            <a:stCxn id="121" idx="1"/>
          </p:cNvCxnSpPr>
          <p:nvPr/>
        </p:nvCxnSpPr>
        <p:spPr>
          <a:xfrm rot="10800000" flipV="1">
            <a:off x="7596336" y="2852936"/>
            <a:ext cx="144016" cy="1656184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98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0" y="332656"/>
            <a:ext cx="914400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1400" dirty="0"/>
              <a:t>По принципу работы технологического оборудования АБЗ смесители подразделяются на две категории: </a:t>
            </a:r>
            <a:r>
              <a:rPr lang="ru-RU" sz="1400" b="1" dirty="0"/>
              <a:t>циклического</a:t>
            </a:r>
            <a:r>
              <a:rPr lang="ru-RU" sz="1400" dirty="0"/>
              <a:t> и </a:t>
            </a:r>
            <a:r>
              <a:rPr lang="ru-RU" sz="1400" b="1" dirty="0"/>
              <a:t>непрерывного действия</a:t>
            </a:r>
            <a:r>
              <a:rPr lang="ru-RU" sz="1400" dirty="0"/>
              <a:t>. </a:t>
            </a:r>
          </a:p>
          <a:p>
            <a:pPr algn="just"/>
            <a:r>
              <a:rPr lang="ru-RU" sz="1400" dirty="0"/>
              <a:t>По мощности </a:t>
            </a:r>
            <a:r>
              <a:rPr lang="ru-RU" sz="1400" dirty="0" err="1"/>
              <a:t>асфальтосмесительных</a:t>
            </a:r>
            <a:r>
              <a:rPr lang="ru-RU" sz="1400" dirty="0"/>
              <a:t> установок АБЗ подразделяются на следующие типы: </a:t>
            </a:r>
            <a:r>
              <a:rPr lang="ru-RU" sz="1400" b="1" dirty="0"/>
              <a:t>малой производительности - до 25 т/ч</a:t>
            </a:r>
            <a:r>
              <a:rPr lang="ru-RU" sz="1400" dirty="0"/>
              <a:t>,</a:t>
            </a:r>
            <a:r>
              <a:rPr lang="ru-RU" sz="1400" b="1" dirty="0"/>
              <a:t> средней 25-50 т/ч</a:t>
            </a:r>
            <a:r>
              <a:rPr lang="ru-RU" sz="1400" dirty="0"/>
              <a:t> ,</a:t>
            </a:r>
            <a:r>
              <a:rPr lang="ru-RU" sz="1400" b="1" dirty="0"/>
              <a:t> большой 50-100 т/ч</a:t>
            </a:r>
            <a:r>
              <a:rPr lang="ru-RU" sz="1400" dirty="0"/>
              <a:t> ,</a:t>
            </a:r>
            <a:r>
              <a:rPr lang="ru-RU" sz="1400" b="1" dirty="0"/>
              <a:t> сверхмощные 200-400 т/ч</a:t>
            </a:r>
            <a:r>
              <a:rPr lang="ru-RU" sz="1400" dirty="0"/>
              <a:t> .</a:t>
            </a:r>
          </a:p>
          <a:p>
            <a:pPr algn="just"/>
            <a:endParaRPr lang="ru-RU" sz="14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844824"/>
            <a:ext cx="9144000" cy="2592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При выборе расположения АБЗ учитывают:</a:t>
            </a:r>
          </a:p>
          <a:p>
            <a:endParaRPr lang="ru-RU" sz="1400" dirty="0"/>
          </a:p>
          <a:p>
            <a:r>
              <a:rPr lang="ru-RU" sz="1400" dirty="0"/>
              <a:t>- потребность смеси</a:t>
            </a:r>
          </a:p>
          <a:p>
            <a:r>
              <a:rPr lang="ru-RU" sz="1400" dirty="0"/>
              <a:t>- сроки строительства дороги</a:t>
            </a:r>
          </a:p>
          <a:p>
            <a:r>
              <a:rPr lang="ru-RU" sz="1400" dirty="0"/>
              <a:t>- рельеф местности</a:t>
            </a:r>
          </a:p>
          <a:p>
            <a:r>
              <a:rPr lang="ru-RU" sz="1400" dirty="0"/>
              <a:t>- расположение баз и источников снабжения материалами, железнодорожных станций, подъездных путей</a:t>
            </a:r>
          </a:p>
          <a:p>
            <a:r>
              <a:rPr lang="ru-RU" sz="1400" dirty="0"/>
              <a:t>- расположение производственных и жилых объектов</a:t>
            </a:r>
          </a:p>
          <a:p>
            <a:r>
              <a:rPr lang="ru-RU" sz="1400" dirty="0"/>
              <a:t>- возможность получения воды, электроэнергии</a:t>
            </a:r>
          </a:p>
          <a:p>
            <a:r>
              <a:rPr lang="ru-RU" sz="1400" dirty="0"/>
              <a:t>- время доставки смеси от завода до дороги (при температуре воздуха +10°С время транспортирования горячих смесей не должно быть более 1,5 ч).</a:t>
            </a:r>
          </a:p>
          <a:p>
            <a:r>
              <a:rPr lang="ru-RU" sz="1400" dirty="0"/>
              <a:t> 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4581128"/>
            <a:ext cx="8856984" cy="1656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/>
              <a:t>Оптимальный вариант размещения АБЗ определяется по стоимости 1 т смеси на месте укладки: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                                                                                              </a:t>
            </a:r>
            <a:r>
              <a:rPr lang="en-US" sz="1400" dirty="0"/>
              <a:t>Σ</a:t>
            </a:r>
            <a:r>
              <a:rPr lang="ru-RU" sz="1400" dirty="0"/>
              <a:t>С = С1+С2+С3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где С1 – стоимость сырьевых материалов с учетом их перевозки от поставщиков до АБЗ на 1 т  смеси;</a:t>
            </a:r>
          </a:p>
          <a:p>
            <a:r>
              <a:rPr lang="ru-RU" sz="1400" dirty="0"/>
              <a:t>С2 – стоимость приготовления 1т смеси на АБЗ (не зависит от места расположения завода);</a:t>
            </a:r>
          </a:p>
          <a:p>
            <a:r>
              <a:rPr lang="ru-RU" sz="1400" dirty="0"/>
              <a:t>С3 – стоимость доставки 1т смеси на дорогу к месту укладки.</a:t>
            </a:r>
          </a:p>
          <a:p>
            <a:r>
              <a:rPr lang="ru-RU" sz="1400" dirty="0"/>
              <a:t> 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5013176"/>
            <a:ext cx="122413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86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98" y="150671"/>
            <a:ext cx="7532110" cy="439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708" y="4549676"/>
            <a:ext cx="89822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1 - Бункерные дозаторы, 2 - Конвейерная лента, 3 - Конвейерная лента с проверкой уровня влажности, 4 - Смесительный барабан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5 -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Дозатор вторичного асфальта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6 -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Участок интенсивного перемешивания, 7 – Бункер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8 –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Вентиляционная установка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9 –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Бункер для сбора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10 –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Операторская панель, 11 – Силос для хранения минеральных материалов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12 –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Бункер для вторичных материалов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13 –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Конвейерная лента с проверкой уровня влажности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14 –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Фильтровальный силос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15 –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Емкость для битума, 16 – Подогреватель ГСМ</a:t>
            </a:r>
            <a:r>
              <a:rPr lang="kk-KZ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, 17 –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Конвейерная лента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2830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98" y="489672"/>
            <a:ext cx="7122101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09" y="4538788"/>
            <a:ext cx="8811491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1 – Бункерные дозаторы; 2 – Конвейерная лента; 3 – Конвейерная лента; 4 – Сушильная центрифуга; 5 – Элеваторная башня; 6 – Смесительная емкость; 7 – </a:t>
            </a:r>
            <a:r>
              <a:rPr lang="ru-RU" dirty="0" smtClean="0"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Бункер </a:t>
            </a:r>
            <a:r>
              <a:rPr lang="ru-RU" dirty="0"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dirty="0" smtClean="0"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сбора; 8 - </a:t>
            </a:r>
            <a:r>
              <a:rPr lang="ru-RU" dirty="0" smtClean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Элеватор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для минеральных </a:t>
            </a:r>
            <a:r>
              <a:rPr lang="ru-RU" dirty="0" smtClean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материалов; 8 – Силос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для минеральных </a:t>
            </a:r>
            <a:r>
              <a:rPr lang="ru-RU" dirty="0" smtClean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материалов; 8 – Фильтровальный силос; 9 – Вентиляционная установка; 10 – Место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для хранения </a:t>
            </a:r>
            <a:r>
              <a:rPr lang="ru-RU" dirty="0" smtClean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битума; 11 – Подогреватель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dirty="0" smtClean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масла; 12 – Операторский </a:t>
            </a:r>
            <a:r>
              <a:rPr lang="ru-RU" dirty="0">
                <a:solidFill>
                  <a:srgbClr val="000000"/>
                </a:solidFill>
                <a:latin typeface="ProximaNovaReg"/>
                <a:ea typeface="Calibri" panose="020F0502020204030204" pitchFamily="34" charset="0"/>
                <a:cs typeface="Times New Roman" panose="02020603050405020304" pitchFamily="18" charset="0"/>
              </a:rPr>
              <a:t>пульт.</a:t>
            </a:r>
            <a:endParaRPr lang="ru-RU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1023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695</Words>
  <Application>Microsoft Office PowerPoint</Application>
  <PresentationFormat>Экран (4:3)</PresentationFormat>
  <Paragraphs>77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ProximaNovaReg</vt:lpstr>
      <vt:lpstr>Times New Roman</vt:lpstr>
      <vt:lpstr>Wingdings</vt:lpstr>
      <vt:lpstr>Тема Office</vt:lpstr>
      <vt:lpstr>Лекция 7  Асфальтобетонные заводы </vt:lpstr>
      <vt:lpstr>Для выполнения всего комплекса технологических операций в состав АБЗ входит следующее технологическое оборудование: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7  Асфальтобетонные заводы </dc:title>
  <dc:creator>Bakytbek</dc:creator>
  <cp:lastModifiedBy>Bakytbek</cp:lastModifiedBy>
  <cp:revision>3</cp:revision>
  <dcterms:created xsi:type="dcterms:W3CDTF">2020-09-05T16:27:09Z</dcterms:created>
  <dcterms:modified xsi:type="dcterms:W3CDTF">2020-09-05T16:50:37Z</dcterms:modified>
</cp:coreProperties>
</file>